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1080" r:id="rId4"/>
    <p:sldId id="1103" r:id="rId5"/>
    <p:sldId id="1105" r:id="rId6"/>
    <p:sldId id="1106" r:id="rId7"/>
    <p:sldId id="1104" r:id="rId8"/>
    <p:sldId id="1101"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3"/>
            <p14:sldId id="1105"/>
            <p14:sldId id="1106"/>
            <p14:sldId id="1104"/>
            <p14:sldId id="110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9999"/>
    <a:srgbClr val="21022F"/>
    <a:srgbClr val="160223"/>
    <a:srgbClr val="2C0346"/>
    <a:srgbClr val="3F003F"/>
    <a:srgbClr val="FFFF99"/>
    <a:srgbClr val="00003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3" autoAdjust="0"/>
    <p:restoredTop sz="96447" autoAdjust="0"/>
  </p:normalViewPr>
  <p:slideViewPr>
    <p:cSldViewPr snapToGrid="0">
      <p:cViewPr varScale="1">
        <p:scale>
          <a:sx n="114" d="100"/>
          <a:sy n="114" d="100"/>
        </p:scale>
        <p:origin x="480"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2021-03-02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Gauss-Seidel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Gauss-Seidel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Gauss-Seidel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Gauss-Seidel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Gauss-Seidel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Gauss-Seidel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Gauss-Seidel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Gauss-Seidel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oleObject" Target="../embeddings/oleObject4.bin"/><Relationship Id="rId12" Type="http://schemas.openxmlformats.org/officeDocument/2006/relationships/image" Target="../media/image14.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11.bin"/><Relationship Id="rId18" Type="http://schemas.openxmlformats.org/officeDocument/2006/relationships/image" Target="../media/image21.wmf"/><Relationship Id="rId3" Type="http://schemas.openxmlformats.org/officeDocument/2006/relationships/audio" Target="../media/media5.m4a"/><Relationship Id="rId7" Type="http://schemas.openxmlformats.org/officeDocument/2006/relationships/oleObject" Target="../embeddings/oleObject8.bin"/><Relationship Id="rId12" Type="http://schemas.openxmlformats.org/officeDocument/2006/relationships/image" Target="../media/image18.wmf"/><Relationship Id="rId17" Type="http://schemas.openxmlformats.org/officeDocument/2006/relationships/oleObject" Target="../embeddings/oleObject13.bin"/><Relationship Id="rId2" Type="http://schemas.microsoft.com/office/2007/relationships/media" Target="../media/media5.m4a"/><Relationship Id="rId16" Type="http://schemas.openxmlformats.org/officeDocument/2006/relationships/image" Target="../media/image20.wmf"/><Relationship Id="rId1" Type="http://schemas.openxmlformats.org/officeDocument/2006/relationships/tags" Target="../tags/tag3.xml"/><Relationship Id="rId6" Type="http://schemas.openxmlformats.org/officeDocument/2006/relationships/image" Target="../media/image15.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17.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9.bin"/><Relationship Id="rId14" Type="http://schemas.openxmlformats.org/officeDocument/2006/relationships/image" Target="../media/image19.wmf"/></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18.bin"/><Relationship Id="rId18" Type="http://schemas.openxmlformats.org/officeDocument/2006/relationships/image" Target="../media/image23.wmf"/><Relationship Id="rId3" Type="http://schemas.openxmlformats.org/officeDocument/2006/relationships/audio" Target="../media/media6.m4a"/><Relationship Id="rId7" Type="http://schemas.openxmlformats.org/officeDocument/2006/relationships/oleObject" Target="../embeddings/oleObject15.bin"/><Relationship Id="rId12" Type="http://schemas.openxmlformats.org/officeDocument/2006/relationships/image" Target="../media/image18.wmf"/><Relationship Id="rId17" Type="http://schemas.openxmlformats.org/officeDocument/2006/relationships/oleObject" Target="../embeddings/oleObject20.bin"/><Relationship Id="rId2" Type="http://schemas.microsoft.com/office/2007/relationships/media" Target="../media/media6.m4a"/><Relationship Id="rId16" Type="http://schemas.openxmlformats.org/officeDocument/2006/relationships/image" Target="../media/image20.wmf"/><Relationship Id="rId20" Type="http://schemas.openxmlformats.org/officeDocument/2006/relationships/image" Target="../media/image8.png"/><Relationship Id="rId1" Type="http://schemas.openxmlformats.org/officeDocument/2006/relationships/tags" Target="../tags/tag4.xml"/><Relationship Id="rId6" Type="http://schemas.openxmlformats.org/officeDocument/2006/relationships/image" Target="../media/image22.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oleObject" Target="../embeddings/oleObject19.bin"/><Relationship Id="rId10" Type="http://schemas.openxmlformats.org/officeDocument/2006/relationships/image" Target="../media/image17.wmf"/><Relationship Id="rId19" Type="http://schemas.openxmlformats.org/officeDocument/2006/relationships/oleObject" Target="../embeddings/oleObject21.bin"/><Relationship Id="rId4" Type="http://schemas.openxmlformats.org/officeDocument/2006/relationships/slideLayout" Target="../slideLayouts/slideLayout2.xml"/><Relationship Id="rId9" Type="http://schemas.openxmlformats.org/officeDocument/2006/relationships/oleObject" Target="../embeddings/oleObject16.bin"/><Relationship Id="rId14" Type="http://schemas.openxmlformats.org/officeDocument/2006/relationships/image" Target="../media/image19.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Gauss-Seidel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D406D9CA-9573-47E8-A419-2C55B38B90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158"/>
    </mc:Choice>
    <mc:Fallback xmlns="">
      <p:transition spd="slow" advTm="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https://en.wikipedia.org/wiki/Gauss-Seidel_method</a:t>
            </a:r>
          </a:p>
        </p:txBody>
      </p:sp>
      <p:sp>
        <p:nvSpPr>
          <p:cNvPr id="4" name="Footer Placeholder 3"/>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Gauss-Seidel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a small change to the Jacobi method</a:t>
            </a:r>
          </a:p>
          <a:p>
            <a:pPr lvl="1"/>
            <a:r>
              <a:rPr lang="en-US" dirty="0"/>
              <a:t>Observe that this small change:</a:t>
            </a:r>
          </a:p>
          <a:p>
            <a:pPr lvl="2"/>
            <a:r>
              <a:rPr lang="en-US" dirty="0"/>
              <a:t>Results in faster convergence</a:t>
            </a:r>
          </a:p>
          <a:p>
            <a:pPr lvl="2"/>
            <a:r>
              <a:rPr lang="en-US" dirty="0"/>
              <a:t>Guarantees convergence for another class of matrices</a:t>
            </a:r>
          </a:p>
          <a:p>
            <a:pPr lvl="2"/>
            <a:r>
              <a:rPr lang="en-US" dirty="0"/>
              <a:t>Requires no additional work</a:t>
            </a:r>
          </a:p>
        </p:txBody>
      </p:sp>
      <p:sp>
        <p:nvSpPr>
          <p:cNvPr id="4" name="Footer Placeholder 3"/>
          <p:cNvSpPr>
            <a:spLocks noGrp="1"/>
          </p:cNvSpPr>
          <p:nvPr>
            <p:ph type="ftr" sz="quarter" idx="11"/>
          </p:nvPr>
        </p:nvSpPr>
        <p:spPr/>
        <p:txBody>
          <a:bodyPr/>
          <a:lstStyle/>
          <a:p>
            <a:r>
              <a:rPr lang="en-US"/>
              <a:t>The Gauss-Seidel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E44D7FD1-3971-477F-B341-DCE668F875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0758"/>
    </mc:Choice>
    <mc:Fallback xmlns="">
      <p:transition spd="slow" advTm="40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Jacobi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Jacobi method approximate the solution to</a:t>
            </a:r>
            <a:br>
              <a:rPr lang="en-US" dirty="0"/>
            </a:br>
            <a:br>
              <a:rPr lang="en-US" dirty="0"/>
            </a:br>
            <a:r>
              <a:rPr lang="en-US" dirty="0"/>
              <a:t>by iterating</a:t>
            </a:r>
          </a:p>
          <a:p>
            <a:endParaRPr lang="en-US" dirty="0"/>
          </a:p>
          <a:p>
            <a:endParaRPr lang="en-US" dirty="0"/>
          </a:p>
          <a:p>
            <a:pPr lvl="1"/>
            <a:r>
              <a:rPr lang="en-US" dirty="0"/>
              <a:t>Normally, you think of this as calculating the entire vector</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Gauss-Seidel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2FE5C7CE-81CD-4F79-8DDC-80CF4C88B884}"/>
              </a:ext>
            </a:extLst>
          </p:cNvPr>
          <p:cNvGraphicFramePr>
            <a:graphicFrameLocks noChangeAspect="1"/>
          </p:cNvGraphicFramePr>
          <p:nvPr>
            <p:extLst>
              <p:ext uri="{D42A27DB-BD31-4B8C-83A1-F6EECF244321}">
                <p14:modId xmlns:p14="http://schemas.microsoft.com/office/powerpoint/2010/main" val="149567586"/>
              </p:ext>
            </p:extLst>
          </p:nvPr>
        </p:nvGraphicFramePr>
        <p:xfrm>
          <a:off x="2711450" y="2682191"/>
          <a:ext cx="3076575" cy="533400"/>
        </p:xfrm>
        <a:graphic>
          <a:graphicData uri="http://schemas.openxmlformats.org/presentationml/2006/ole">
            <mc:AlternateContent xmlns:mc="http://schemas.openxmlformats.org/markup-compatibility/2006">
              <mc:Choice xmlns:v="urn:schemas-microsoft-com:vml" Requires="v">
                <p:oleObj name="Equation" r:id="rId5" imgW="1257120" imgH="215640" progId="Equation.DSMT4">
                  <p:embed/>
                </p:oleObj>
              </mc:Choice>
              <mc:Fallback>
                <p:oleObj name="Equation" r:id="rId5" imgW="1257120" imgH="215640" progId="Equation.DSMT4">
                  <p:embed/>
                  <p:pic>
                    <p:nvPicPr>
                      <p:cNvPr id="15" name="Object 14">
                        <a:extLst>
                          <a:ext uri="{FF2B5EF4-FFF2-40B4-BE49-F238E27FC236}">
                            <a16:creationId xmlns:a16="http://schemas.microsoft.com/office/drawing/2014/main" id="{0F7259D8-1545-4462-8E14-A2FB92D3663E}"/>
                          </a:ext>
                        </a:extLst>
                      </p:cNvPr>
                      <p:cNvPicPr/>
                      <p:nvPr/>
                    </p:nvPicPr>
                    <p:blipFill>
                      <a:blip r:embed="rId6"/>
                      <a:stretch>
                        <a:fillRect/>
                      </a:stretch>
                    </p:blipFill>
                    <p:spPr>
                      <a:xfrm>
                        <a:off x="2711450" y="2682191"/>
                        <a:ext cx="3076575" cy="533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22137AF-F39F-4040-8C7B-CAE609C79311}"/>
              </a:ext>
            </a:extLst>
          </p:cNvPr>
          <p:cNvGraphicFramePr>
            <a:graphicFrameLocks noChangeAspect="1"/>
          </p:cNvGraphicFramePr>
          <p:nvPr>
            <p:extLst>
              <p:ext uri="{D42A27DB-BD31-4B8C-83A1-F6EECF244321}">
                <p14:modId xmlns:p14="http://schemas.microsoft.com/office/powerpoint/2010/main" val="2991378332"/>
              </p:ext>
            </p:extLst>
          </p:nvPr>
        </p:nvGraphicFramePr>
        <p:xfrm>
          <a:off x="3736180" y="2007395"/>
          <a:ext cx="1027113" cy="377825"/>
        </p:xfrm>
        <a:graphic>
          <a:graphicData uri="http://schemas.openxmlformats.org/presentationml/2006/ole">
            <mc:AlternateContent xmlns:mc="http://schemas.openxmlformats.org/markup-compatibility/2006">
              <mc:Choice xmlns:v="urn:schemas-microsoft-com:vml" Requires="v">
                <p:oleObj name="Equation" r:id="rId7" imgW="419040" imgH="152280" progId="Equation.DSMT4">
                  <p:embed/>
                </p:oleObj>
              </mc:Choice>
              <mc:Fallback>
                <p:oleObj name="Equation" r:id="rId7" imgW="419040" imgH="152280" progId="Equation.DSMT4">
                  <p:embed/>
                  <p:pic>
                    <p:nvPicPr>
                      <p:cNvPr id="8" name="Object 7">
                        <a:extLst>
                          <a:ext uri="{FF2B5EF4-FFF2-40B4-BE49-F238E27FC236}">
                            <a16:creationId xmlns:a16="http://schemas.microsoft.com/office/drawing/2014/main" id="{2FE5C7CE-81CD-4F79-8DDC-80CF4C88B884}"/>
                          </a:ext>
                        </a:extLst>
                      </p:cNvPr>
                      <p:cNvPicPr/>
                      <p:nvPr/>
                    </p:nvPicPr>
                    <p:blipFill>
                      <a:blip r:embed="rId8"/>
                      <a:stretch>
                        <a:fillRect/>
                      </a:stretch>
                    </p:blipFill>
                    <p:spPr>
                      <a:xfrm>
                        <a:off x="3736180" y="2007395"/>
                        <a:ext cx="1027113" cy="3778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81744AEE-EA8D-4D3E-A9D1-ABEB4E93CC1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59425"/>
    </mc:Choice>
    <mc:Fallback xmlns="">
      <p:transition spd="slow" advTm="5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Gauss-Seidel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Gauss and Seidel realized that we can calculate the entries of </a:t>
            </a:r>
            <a:r>
              <a:rPr lang="en-US" b="1" dirty="0"/>
              <a:t>u</a:t>
            </a:r>
            <a:r>
              <a:rPr lang="en-US" i="1" baseline="-25000" dirty="0"/>
              <a:t>k</a:t>
            </a:r>
            <a:r>
              <a:rPr lang="en-US" baseline="-25000" dirty="0"/>
              <a:t>+1</a:t>
            </a:r>
            <a:r>
              <a:rPr lang="en-US" dirty="0"/>
              <a:t> one at a time, and to then use this updated entry when calculating the next entry</a:t>
            </a:r>
          </a:p>
          <a:p>
            <a:pPr lvl="1"/>
            <a:r>
              <a:rPr lang="en-US" dirty="0"/>
              <a:t>The next approximation begins with</a:t>
            </a:r>
          </a:p>
          <a:p>
            <a:pPr marL="457200" lvl="1" indent="0">
              <a:buNone/>
            </a:pPr>
            <a:endParaRPr lang="en-US" dirty="0"/>
          </a:p>
          <a:p>
            <a:pPr lvl="1"/>
            <a:r>
              <a:rPr lang="en-US" dirty="0"/>
              <a:t>We then update the </a:t>
            </a:r>
            <a:r>
              <a:rPr lang="en-US" i="1" dirty="0" err="1"/>
              <a:t>i</a:t>
            </a:r>
            <a:r>
              <a:rPr lang="en-US" baseline="30000" dirty="0" err="1"/>
              <a:t>th</a:t>
            </a:r>
            <a:r>
              <a:rPr lang="en-US" dirty="0"/>
              <a:t> entry of </a:t>
            </a:r>
            <a:r>
              <a:rPr lang="en-US" b="1" dirty="0" err="1"/>
              <a:t>u</a:t>
            </a:r>
            <a:r>
              <a:rPr lang="en-US" i="1" baseline="-25000" dirty="0" err="1"/>
              <a:t>k</a:t>
            </a:r>
            <a:r>
              <a:rPr lang="en-US" baseline="-25000" dirty="0"/>
              <a:t> + 1</a:t>
            </a:r>
            <a:r>
              <a:rPr lang="en-US" dirty="0"/>
              <a:t> one at a time: </a:t>
            </a:r>
          </a:p>
          <a:p>
            <a:pPr lvl="1"/>
            <a:endParaRPr lang="en-US" dirty="0"/>
          </a:p>
          <a:p>
            <a:pPr lvl="1"/>
            <a:endParaRPr lang="en-US" dirty="0"/>
          </a:p>
          <a:p>
            <a:pPr lvl="1"/>
            <a:endParaRPr lang="en-US" dirty="0"/>
          </a:p>
          <a:p>
            <a:pPr marL="457200" lvl="1" indent="0">
              <a:buNone/>
            </a:pPr>
            <a:r>
              <a:rPr lang="en-US" dirty="0"/>
              <a:t>     where                is the </a:t>
            </a:r>
            <a:r>
              <a:rPr lang="en-US" i="1" dirty="0" err="1"/>
              <a:t>i</a:t>
            </a:r>
            <a:r>
              <a:rPr lang="en-US" baseline="30000" dirty="0" err="1"/>
              <a:t>th</a:t>
            </a:r>
            <a:r>
              <a:rPr lang="en-US" dirty="0"/>
              <a:t> row of the matrix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Note that when we calculate </a:t>
            </a:r>
            <a:r>
              <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rPr>
              <a:t>u</a:t>
            </a:r>
            <a:r>
              <a:rPr kumimoji="0" lang="en-US" sz="2100" i="1" u="none" strike="noStrike" kern="1200" cap="none" spc="0" normalizeH="0" baseline="-25000" noProof="0" dirty="0">
                <a:ln>
                  <a:noFill/>
                </a:ln>
                <a:solidFill>
                  <a:prstClr val="white"/>
                </a:solidFill>
                <a:effectLst/>
                <a:uLnTx/>
                <a:uFillTx/>
                <a:latin typeface="Times New Roman" panose="02020603050405020304" pitchFamily="18" charset="0"/>
              </a:rPr>
              <a:t>k</a:t>
            </a:r>
            <a:r>
              <a:rPr kumimoji="0" lang="en-US" sz="2100" u="none" strike="noStrike" kern="1200" cap="none" spc="0" normalizeH="0" baseline="-25000" noProof="0" dirty="0">
                <a:ln>
                  <a:noFill/>
                </a:ln>
                <a:solidFill>
                  <a:prstClr val="white"/>
                </a:solidFill>
                <a:effectLst/>
                <a:uLnTx/>
                <a:uFillTx/>
                <a:latin typeface="Times New Roman" panose="02020603050405020304" pitchFamily="18" charset="0"/>
              </a:rPr>
              <a:t>+1; 3</a:t>
            </a:r>
            <a:r>
              <a:rPr lang="en-US" dirty="0">
                <a:solidFill>
                  <a:prstClr val="white"/>
                </a:solidFill>
              </a:rPr>
              <a:t>, the first two entries have</a:t>
            </a:r>
            <a:br>
              <a:rPr lang="en-US" dirty="0">
                <a:solidFill>
                  <a:prstClr val="white"/>
                </a:solidFill>
              </a:rPr>
            </a:br>
            <a:r>
              <a:rPr lang="en-US" dirty="0">
                <a:solidFill>
                  <a:prstClr val="white"/>
                </a:solidFill>
              </a:rPr>
              <a:t>already been updated </a:t>
            </a: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Gauss-Seidel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0EF54393-32BD-46C7-9527-F4F781C0ABE2}"/>
              </a:ext>
            </a:extLst>
          </p:cNvPr>
          <p:cNvGraphicFramePr>
            <a:graphicFrameLocks noChangeAspect="1"/>
          </p:cNvGraphicFramePr>
          <p:nvPr>
            <p:extLst>
              <p:ext uri="{D42A27DB-BD31-4B8C-83A1-F6EECF244321}">
                <p14:modId xmlns:p14="http://schemas.microsoft.com/office/powerpoint/2010/main" val="2741826312"/>
              </p:ext>
            </p:extLst>
          </p:nvPr>
        </p:nvGraphicFramePr>
        <p:xfrm>
          <a:off x="3903662" y="2957512"/>
          <a:ext cx="1336675" cy="471488"/>
        </p:xfrm>
        <a:graphic>
          <a:graphicData uri="http://schemas.openxmlformats.org/presentationml/2006/ole">
            <mc:AlternateContent xmlns:mc="http://schemas.openxmlformats.org/markup-compatibility/2006">
              <mc:Choice xmlns:v="urn:schemas-microsoft-com:vml" Requires="v">
                <p:oleObj name="Equation" r:id="rId5" imgW="545760" imgH="190440" progId="Equation.DSMT4">
                  <p:embed/>
                </p:oleObj>
              </mc:Choice>
              <mc:Fallback>
                <p:oleObj name="Equation" r:id="rId5" imgW="545760" imgH="190440" progId="Equation.DSMT4">
                  <p:embed/>
                  <p:pic>
                    <p:nvPicPr>
                      <p:cNvPr id="8" name="Object 7">
                        <a:extLst>
                          <a:ext uri="{FF2B5EF4-FFF2-40B4-BE49-F238E27FC236}">
                            <a16:creationId xmlns:a16="http://schemas.microsoft.com/office/drawing/2014/main" id="{2FE5C7CE-81CD-4F79-8DDC-80CF4C88B884}"/>
                          </a:ext>
                        </a:extLst>
                      </p:cNvPr>
                      <p:cNvPicPr/>
                      <p:nvPr/>
                    </p:nvPicPr>
                    <p:blipFill>
                      <a:blip r:embed="rId6"/>
                      <a:stretch>
                        <a:fillRect/>
                      </a:stretch>
                    </p:blipFill>
                    <p:spPr>
                      <a:xfrm>
                        <a:off x="3903662" y="2957512"/>
                        <a:ext cx="1336675" cy="4714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AF6DE7B-6887-4EEC-9E63-526DBAC9410C}"/>
              </a:ext>
            </a:extLst>
          </p:cNvPr>
          <p:cNvGraphicFramePr>
            <a:graphicFrameLocks noChangeAspect="1"/>
          </p:cNvGraphicFramePr>
          <p:nvPr>
            <p:extLst>
              <p:ext uri="{D42A27DB-BD31-4B8C-83A1-F6EECF244321}">
                <p14:modId xmlns:p14="http://schemas.microsoft.com/office/powerpoint/2010/main" val="2446586900"/>
              </p:ext>
            </p:extLst>
          </p:nvPr>
        </p:nvGraphicFramePr>
        <p:xfrm>
          <a:off x="3741097" y="3863181"/>
          <a:ext cx="3667125" cy="974725"/>
        </p:xfrm>
        <a:graphic>
          <a:graphicData uri="http://schemas.openxmlformats.org/presentationml/2006/ole">
            <mc:AlternateContent xmlns:mc="http://schemas.openxmlformats.org/markup-compatibility/2006">
              <mc:Choice xmlns:v="urn:schemas-microsoft-com:vml" Requires="v">
                <p:oleObj name="Equation" r:id="rId7" imgW="1498320" imgH="393480" progId="Equation.DSMT4">
                  <p:embed/>
                </p:oleObj>
              </mc:Choice>
              <mc:Fallback>
                <p:oleObj name="Equation" r:id="rId7" imgW="1498320" imgH="393480" progId="Equation.DSMT4">
                  <p:embed/>
                  <p:pic>
                    <p:nvPicPr>
                      <p:cNvPr id="10" name="Object 9">
                        <a:extLst>
                          <a:ext uri="{FF2B5EF4-FFF2-40B4-BE49-F238E27FC236}">
                            <a16:creationId xmlns:a16="http://schemas.microsoft.com/office/drawing/2014/main" id="{0EF54393-32BD-46C7-9527-F4F781C0ABE2}"/>
                          </a:ext>
                        </a:extLst>
                      </p:cNvPr>
                      <p:cNvPicPr/>
                      <p:nvPr/>
                    </p:nvPicPr>
                    <p:blipFill>
                      <a:blip r:embed="rId8"/>
                      <a:stretch>
                        <a:fillRect/>
                      </a:stretch>
                    </p:blipFill>
                    <p:spPr>
                      <a:xfrm>
                        <a:off x="3741097" y="3863181"/>
                        <a:ext cx="3667125" cy="974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5A205C9-765D-458A-ABFC-17E040011206}"/>
              </a:ext>
            </a:extLst>
          </p:cNvPr>
          <p:cNvGraphicFramePr>
            <a:graphicFrameLocks noChangeAspect="1"/>
          </p:cNvGraphicFramePr>
          <p:nvPr>
            <p:extLst>
              <p:ext uri="{D42A27DB-BD31-4B8C-83A1-F6EECF244321}">
                <p14:modId xmlns:p14="http://schemas.microsoft.com/office/powerpoint/2010/main" val="469857055"/>
              </p:ext>
            </p:extLst>
          </p:nvPr>
        </p:nvGraphicFramePr>
        <p:xfrm>
          <a:off x="2075144" y="4957311"/>
          <a:ext cx="869950" cy="503238"/>
        </p:xfrm>
        <a:graphic>
          <a:graphicData uri="http://schemas.openxmlformats.org/presentationml/2006/ole">
            <mc:AlternateContent xmlns:mc="http://schemas.openxmlformats.org/markup-compatibility/2006">
              <mc:Choice xmlns:v="urn:schemas-microsoft-com:vml" Requires="v">
                <p:oleObj name="Equation" r:id="rId9" imgW="355320" imgH="203040" progId="Equation.DSMT4">
                  <p:embed/>
                </p:oleObj>
              </mc:Choice>
              <mc:Fallback>
                <p:oleObj name="Equation" r:id="rId9" imgW="355320" imgH="20304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10"/>
                      <a:stretch>
                        <a:fillRect/>
                      </a:stretch>
                    </p:blipFill>
                    <p:spPr>
                      <a:xfrm>
                        <a:off x="2075144" y="4957311"/>
                        <a:ext cx="869950" cy="5032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9B1F714-6456-4C23-9864-995AE3A43D7B}"/>
              </a:ext>
            </a:extLst>
          </p:cNvPr>
          <p:cNvGraphicFramePr>
            <a:graphicFrameLocks noChangeAspect="1"/>
          </p:cNvGraphicFramePr>
          <p:nvPr>
            <p:extLst>
              <p:ext uri="{D42A27DB-BD31-4B8C-83A1-F6EECF244321}">
                <p14:modId xmlns:p14="http://schemas.microsoft.com/office/powerpoint/2010/main" val="1519341148"/>
              </p:ext>
            </p:extLst>
          </p:nvPr>
        </p:nvGraphicFramePr>
        <p:xfrm>
          <a:off x="5927897" y="4972283"/>
          <a:ext cx="558800" cy="471488"/>
        </p:xfrm>
        <a:graphic>
          <a:graphicData uri="http://schemas.openxmlformats.org/presentationml/2006/ole">
            <mc:AlternateContent xmlns:mc="http://schemas.openxmlformats.org/markup-compatibility/2006">
              <mc:Choice xmlns:v="urn:schemas-microsoft-com:vml" Requires="v">
                <p:oleObj name="Equation" r:id="rId11" imgW="228600" imgH="190440" progId="Equation.DSMT4">
                  <p:embed/>
                </p:oleObj>
              </mc:Choice>
              <mc:Fallback>
                <p:oleObj name="Equation" r:id="rId11" imgW="228600" imgH="190440" progId="Equation.DSMT4">
                  <p:embed/>
                  <p:pic>
                    <p:nvPicPr>
                      <p:cNvPr id="12" name="Object 11">
                        <a:extLst>
                          <a:ext uri="{FF2B5EF4-FFF2-40B4-BE49-F238E27FC236}">
                            <a16:creationId xmlns:a16="http://schemas.microsoft.com/office/drawing/2014/main" id="{75A205C9-765D-458A-ABFC-17E040011206}"/>
                          </a:ext>
                        </a:extLst>
                      </p:cNvPr>
                      <p:cNvPicPr/>
                      <p:nvPr/>
                    </p:nvPicPr>
                    <p:blipFill>
                      <a:blip r:embed="rId12"/>
                      <a:stretch>
                        <a:fillRect/>
                      </a:stretch>
                    </p:blipFill>
                    <p:spPr>
                      <a:xfrm>
                        <a:off x="5927897" y="4972283"/>
                        <a:ext cx="558800" cy="471488"/>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EB25A87D-D0F8-485E-8082-0FD2D4F0ADD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3184654"/>
      </p:ext>
    </p:extLst>
  </p:cSld>
  <p:clrMapOvr>
    <a:masterClrMapping/>
  </p:clrMapOvr>
  <mc:AlternateContent xmlns:mc="http://schemas.openxmlformats.org/markup-compatibility/2006" xmlns:p14="http://schemas.microsoft.com/office/powerpoint/2010/main">
    <mc:Choice Requires="p14">
      <p:transition spd="slow" p14:dur="2000" advTm="126503"/>
    </mc:Choice>
    <mc:Fallback xmlns="">
      <p:transition spd="slow" advTm="12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Visually, this is what occurs in solving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latin typeface="Times New Roman" panose="02020603050405020304" pitchFamily="18" charset="0"/>
              </a:rPr>
              <a:t> </a:t>
            </a:r>
            <a:r>
              <a:rPr lang="en-US" dirty="0"/>
              <a:t>with the Jacobi method</a:t>
            </a:r>
          </a:p>
        </p:txBody>
      </p:sp>
      <p:graphicFrame>
        <p:nvGraphicFramePr>
          <p:cNvPr id="17" name="Object 16">
            <a:extLst>
              <a:ext uri="{FF2B5EF4-FFF2-40B4-BE49-F238E27FC236}">
                <a16:creationId xmlns:a16="http://schemas.microsoft.com/office/drawing/2014/main" id="{7A71A0F0-7C89-48C6-B0DD-36FA4CCC6F0E}"/>
              </a:ext>
            </a:extLst>
          </p:cNvPr>
          <p:cNvGraphicFramePr>
            <a:graphicFrameLocks noChangeAspect="1"/>
          </p:cNvGraphicFramePr>
          <p:nvPr>
            <p:extLst>
              <p:ext uri="{D42A27DB-BD31-4B8C-83A1-F6EECF244321}">
                <p14:modId xmlns:p14="http://schemas.microsoft.com/office/powerpoint/2010/main" val="1771389142"/>
              </p:ext>
            </p:extLst>
          </p:nvPr>
        </p:nvGraphicFramePr>
        <p:xfrm>
          <a:off x="4140480" y="2331076"/>
          <a:ext cx="2273300" cy="2860675"/>
        </p:xfrm>
        <a:graphic>
          <a:graphicData uri="http://schemas.openxmlformats.org/presentationml/2006/ole">
            <mc:AlternateContent xmlns:mc="http://schemas.openxmlformats.org/markup-compatibility/2006">
              <mc:Choice xmlns:v="urn:schemas-microsoft-com:vml" Requires="v">
                <p:oleObj name="Equation" r:id="rId5" imgW="927000" imgH="1155600" progId="Equation.DSMT4">
                  <p:embed/>
                </p:oleObj>
              </mc:Choice>
              <mc:Fallback>
                <p:oleObj name="Equation" r:id="rId5" imgW="927000" imgH="115560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6"/>
                      <a:stretch>
                        <a:fillRect/>
                      </a:stretch>
                    </p:blipFill>
                    <p:spPr>
                      <a:xfrm>
                        <a:off x="4140480" y="2331076"/>
                        <a:ext cx="2273300" cy="286067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Gauss-Seidel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Gauss-Seidel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0EF54393-32BD-46C7-9527-F4F781C0ABE2}"/>
              </a:ext>
            </a:extLst>
          </p:cNvPr>
          <p:cNvGraphicFramePr>
            <a:graphicFrameLocks noChangeAspect="1"/>
          </p:cNvGraphicFramePr>
          <p:nvPr>
            <p:extLst>
              <p:ext uri="{D42A27DB-BD31-4B8C-83A1-F6EECF244321}">
                <p14:modId xmlns:p14="http://schemas.microsoft.com/office/powerpoint/2010/main" val="2871525215"/>
              </p:ext>
            </p:extLst>
          </p:nvPr>
        </p:nvGraphicFramePr>
        <p:xfrm>
          <a:off x="5782124" y="5575825"/>
          <a:ext cx="404812" cy="471487"/>
        </p:xfrm>
        <a:graphic>
          <a:graphicData uri="http://schemas.openxmlformats.org/presentationml/2006/ole">
            <mc:AlternateContent xmlns:mc="http://schemas.openxmlformats.org/markup-compatibility/2006">
              <mc:Choice xmlns:v="urn:schemas-microsoft-com:vml" Requires="v">
                <p:oleObj name="Equation" r:id="rId7" imgW="164880" imgH="190440" progId="Equation.DSMT4">
                  <p:embed/>
                </p:oleObj>
              </mc:Choice>
              <mc:Fallback>
                <p:oleObj name="Equation" r:id="rId7" imgW="164880" imgH="190440" progId="Equation.DSMT4">
                  <p:embed/>
                  <p:pic>
                    <p:nvPicPr>
                      <p:cNvPr id="10" name="Object 9">
                        <a:extLst>
                          <a:ext uri="{FF2B5EF4-FFF2-40B4-BE49-F238E27FC236}">
                            <a16:creationId xmlns:a16="http://schemas.microsoft.com/office/drawing/2014/main" id="{0EF54393-32BD-46C7-9527-F4F781C0ABE2}"/>
                          </a:ext>
                        </a:extLst>
                      </p:cNvPr>
                      <p:cNvPicPr/>
                      <p:nvPr/>
                    </p:nvPicPr>
                    <p:blipFill>
                      <a:blip r:embed="rId8"/>
                      <a:stretch>
                        <a:fillRect/>
                      </a:stretch>
                    </p:blipFill>
                    <p:spPr>
                      <a:xfrm>
                        <a:off x="5782124" y="5575825"/>
                        <a:ext cx="404812" cy="47148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AF6DE7B-6887-4EEC-9E63-526DBAC9410C}"/>
              </a:ext>
            </a:extLst>
          </p:cNvPr>
          <p:cNvGraphicFramePr>
            <a:graphicFrameLocks noChangeAspect="1"/>
          </p:cNvGraphicFramePr>
          <p:nvPr>
            <p:extLst>
              <p:ext uri="{D42A27DB-BD31-4B8C-83A1-F6EECF244321}">
                <p14:modId xmlns:p14="http://schemas.microsoft.com/office/powerpoint/2010/main" val="1454828489"/>
              </p:ext>
            </p:extLst>
          </p:nvPr>
        </p:nvGraphicFramePr>
        <p:xfrm>
          <a:off x="5560064" y="2355741"/>
          <a:ext cx="654050" cy="2860675"/>
        </p:xfrm>
        <a:graphic>
          <a:graphicData uri="http://schemas.openxmlformats.org/presentationml/2006/ole">
            <mc:AlternateContent xmlns:mc="http://schemas.openxmlformats.org/markup-compatibility/2006">
              <mc:Choice xmlns:v="urn:schemas-microsoft-com:vml" Requires="v">
                <p:oleObj name="Equation" r:id="rId9" imgW="266400" imgH="1155600" progId="Equation.DSMT4">
                  <p:embed/>
                </p:oleObj>
              </mc:Choice>
              <mc:Fallback>
                <p:oleObj name="Equation" r:id="rId9" imgW="266400" imgH="115560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10"/>
                      <a:stretch>
                        <a:fillRect/>
                      </a:stretch>
                    </p:blipFill>
                    <p:spPr>
                      <a:xfrm>
                        <a:off x="5560064" y="2355741"/>
                        <a:ext cx="654050" cy="28606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5A205C9-765D-458A-ABFC-17E040011206}"/>
              </a:ext>
            </a:extLst>
          </p:cNvPr>
          <p:cNvGraphicFramePr>
            <a:graphicFrameLocks noChangeAspect="1"/>
          </p:cNvGraphicFramePr>
          <p:nvPr>
            <p:extLst>
              <p:ext uri="{D42A27DB-BD31-4B8C-83A1-F6EECF244321}">
                <p14:modId xmlns:p14="http://schemas.microsoft.com/office/powerpoint/2010/main" val="575833646"/>
              </p:ext>
            </p:extLst>
          </p:nvPr>
        </p:nvGraphicFramePr>
        <p:xfrm>
          <a:off x="4372840" y="3501121"/>
          <a:ext cx="1201737" cy="569913"/>
        </p:xfrm>
        <a:graphic>
          <a:graphicData uri="http://schemas.openxmlformats.org/presentationml/2006/ole">
            <mc:AlternateContent xmlns:mc="http://schemas.openxmlformats.org/markup-compatibility/2006">
              <mc:Choice xmlns:v="urn:schemas-microsoft-com:vml" Requires="v">
                <p:oleObj name="Equation" r:id="rId11" imgW="406080" imgH="190440" progId="Equation.DSMT4">
                  <p:embed/>
                </p:oleObj>
              </mc:Choice>
              <mc:Fallback>
                <p:oleObj name="Equation" r:id="rId11" imgW="406080" imgH="190440" progId="Equation.DSMT4">
                  <p:embed/>
                  <p:pic>
                    <p:nvPicPr>
                      <p:cNvPr id="12" name="Object 11">
                        <a:extLst>
                          <a:ext uri="{FF2B5EF4-FFF2-40B4-BE49-F238E27FC236}">
                            <a16:creationId xmlns:a16="http://schemas.microsoft.com/office/drawing/2014/main" id="{75A205C9-765D-458A-ABFC-17E040011206}"/>
                          </a:ext>
                        </a:extLst>
                      </p:cNvPr>
                      <p:cNvPicPr/>
                      <p:nvPr/>
                    </p:nvPicPr>
                    <p:blipFill>
                      <a:blip r:embed="rId12"/>
                      <a:stretch>
                        <a:fillRect/>
                      </a:stretch>
                    </p:blipFill>
                    <p:spPr>
                      <a:xfrm>
                        <a:off x="4372840" y="3501121"/>
                        <a:ext cx="1201737" cy="5699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0A68E52-9A96-4DEA-AD1E-692E745D7030}"/>
              </a:ext>
            </a:extLst>
          </p:cNvPr>
          <p:cNvGraphicFramePr>
            <a:graphicFrameLocks noChangeAspect="1"/>
          </p:cNvGraphicFramePr>
          <p:nvPr>
            <p:extLst>
              <p:ext uri="{D42A27DB-BD31-4B8C-83A1-F6EECF244321}">
                <p14:modId xmlns:p14="http://schemas.microsoft.com/office/powerpoint/2010/main" val="1032719208"/>
              </p:ext>
            </p:extLst>
          </p:nvPr>
        </p:nvGraphicFramePr>
        <p:xfrm>
          <a:off x="2703404" y="5575824"/>
          <a:ext cx="592137" cy="471487"/>
        </p:xfrm>
        <a:graphic>
          <a:graphicData uri="http://schemas.openxmlformats.org/presentationml/2006/ole">
            <mc:AlternateContent xmlns:mc="http://schemas.openxmlformats.org/markup-compatibility/2006">
              <mc:Choice xmlns:v="urn:schemas-microsoft-com:vml" Requires="v">
                <p:oleObj name="Equation" r:id="rId13" imgW="241200" imgH="190440" progId="Equation.DSMT4">
                  <p:embed/>
                </p:oleObj>
              </mc:Choice>
              <mc:Fallback>
                <p:oleObj name="Equation" r:id="rId13" imgW="241200" imgH="190440" progId="Equation.DSMT4">
                  <p:embed/>
                  <p:pic>
                    <p:nvPicPr>
                      <p:cNvPr id="10" name="Object 9">
                        <a:extLst>
                          <a:ext uri="{FF2B5EF4-FFF2-40B4-BE49-F238E27FC236}">
                            <a16:creationId xmlns:a16="http://schemas.microsoft.com/office/drawing/2014/main" id="{0EF54393-32BD-46C7-9527-F4F781C0ABE2}"/>
                          </a:ext>
                        </a:extLst>
                      </p:cNvPr>
                      <p:cNvPicPr/>
                      <p:nvPr/>
                    </p:nvPicPr>
                    <p:blipFill>
                      <a:blip r:embed="rId14"/>
                      <a:stretch>
                        <a:fillRect/>
                      </a:stretch>
                    </p:blipFill>
                    <p:spPr>
                      <a:xfrm>
                        <a:off x="2703404" y="5575824"/>
                        <a:ext cx="592137" cy="4714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C7C3092-FD9A-493A-BBB0-39E9A2704421}"/>
              </a:ext>
            </a:extLst>
          </p:cNvPr>
          <p:cNvGraphicFramePr>
            <a:graphicFrameLocks noChangeAspect="1"/>
          </p:cNvGraphicFramePr>
          <p:nvPr>
            <p:extLst>
              <p:ext uri="{D42A27DB-BD31-4B8C-83A1-F6EECF244321}">
                <p14:modId xmlns:p14="http://schemas.microsoft.com/office/powerpoint/2010/main" val="1481838502"/>
              </p:ext>
            </p:extLst>
          </p:nvPr>
        </p:nvGraphicFramePr>
        <p:xfrm>
          <a:off x="3422287" y="3463020"/>
          <a:ext cx="750887" cy="646113"/>
        </p:xfrm>
        <a:graphic>
          <a:graphicData uri="http://schemas.openxmlformats.org/presentationml/2006/ole">
            <mc:AlternateContent xmlns:mc="http://schemas.openxmlformats.org/markup-compatibility/2006">
              <mc:Choice xmlns:v="urn:schemas-microsoft-com:vml" Requires="v">
                <p:oleObj name="Equation" r:id="rId15" imgW="253800" imgH="215640" progId="Equation.DSMT4">
                  <p:embed/>
                </p:oleObj>
              </mc:Choice>
              <mc:Fallback>
                <p:oleObj name="Equation" r:id="rId15" imgW="253800" imgH="215640" progId="Equation.DSMT4">
                  <p:embed/>
                  <p:pic>
                    <p:nvPicPr>
                      <p:cNvPr id="12" name="Object 11">
                        <a:extLst>
                          <a:ext uri="{FF2B5EF4-FFF2-40B4-BE49-F238E27FC236}">
                            <a16:creationId xmlns:a16="http://schemas.microsoft.com/office/drawing/2014/main" id="{75A205C9-765D-458A-ABFC-17E040011206}"/>
                          </a:ext>
                        </a:extLst>
                      </p:cNvPr>
                      <p:cNvPicPr/>
                      <p:nvPr/>
                    </p:nvPicPr>
                    <p:blipFill>
                      <a:blip r:embed="rId16"/>
                      <a:stretch>
                        <a:fillRect/>
                      </a:stretch>
                    </p:blipFill>
                    <p:spPr>
                      <a:xfrm>
                        <a:off x="3422287" y="3463020"/>
                        <a:ext cx="750887" cy="6461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7067C33-5389-4D35-9A75-CB5D461913F1}"/>
              </a:ext>
            </a:extLst>
          </p:cNvPr>
          <p:cNvGraphicFramePr>
            <a:graphicFrameLocks noChangeAspect="1"/>
          </p:cNvGraphicFramePr>
          <p:nvPr>
            <p:extLst>
              <p:ext uri="{D42A27DB-BD31-4B8C-83A1-F6EECF244321}">
                <p14:modId xmlns:p14="http://schemas.microsoft.com/office/powerpoint/2010/main" val="3715161705"/>
              </p:ext>
            </p:extLst>
          </p:nvPr>
        </p:nvGraphicFramePr>
        <p:xfrm>
          <a:off x="2440222" y="2334077"/>
          <a:ext cx="935037" cy="2860675"/>
        </p:xfrm>
        <a:graphic>
          <a:graphicData uri="http://schemas.openxmlformats.org/presentationml/2006/ole">
            <mc:AlternateContent xmlns:mc="http://schemas.openxmlformats.org/markup-compatibility/2006">
              <mc:Choice xmlns:v="urn:schemas-microsoft-com:vml" Requires="v">
                <p:oleObj name="Equation" r:id="rId17" imgW="380880" imgH="1155600" progId="Equation.DSMT4">
                  <p:embed/>
                </p:oleObj>
              </mc:Choice>
              <mc:Fallback>
                <p:oleObj name="Equation" r:id="rId17" imgW="380880" imgH="115560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18"/>
                      <a:stretch>
                        <a:fillRect/>
                      </a:stretch>
                    </p:blipFill>
                    <p:spPr>
                      <a:xfrm>
                        <a:off x="2440222" y="2334077"/>
                        <a:ext cx="935037" cy="2860675"/>
                      </a:xfrm>
                      <a:prstGeom prst="rect">
                        <a:avLst/>
                      </a:prstGeom>
                    </p:spPr>
                  </p:pic>
                </p:oleObj>
              </mc:Fallback>
            </mc:AlternateContent>
          </a:graphicData>
        </a:graphic>
      </p:graphicFrame>
      <p:sp>
        <p:nvSpPr>
          <p:cNvPr id="6" name="Oval 5">
            <a:extLst>
              <a:ext uri="{FF2B5EF4-FFF2-40B4-BE49-F238E27FC236}">
                <a16:creationId xmlns:a16="http://schemas.microsoft.com/office/drawing/2014/main" id="{9AA765E3-CA9F-41D1-9840-9BF4C6ECF718}"/>
              </a:ext>
            </a:extLst>
          </p:cNvPr>
          <p:cNvSpPr/>
          <p:nvPr/>
        </p:nvSpPr>
        <p:spPr>
          <a:xfrm>
            <a:off x="2589104" y="2470557"/>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18" name="Oval 17">
            <a:extLst>
              <a:ext uri="{FF2B5EF4-FFF2-40B4-BE49-F238E27FC236}">
                <a16:creationId xmlns:a16="http://schemas.microsoft.com/office/drawing/2014/main" id="{658419C2-20EB-40C1-A5CC-5FFA3B52F6F5}"/>
              </a:ext>
            </a:extLst>
          </p:cNvPr>
          <p:cNvSpPr/>
          <p:nvPr/>
        </p:nvSpPr>
        <p:spPr>
          <a:xfrm>
            <a:off x="2590502" y="2933350"/>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19" name="Oval 18">
            <a:extLst>
              <a:ext uri="{FF2B5EF4-FFF2-40B4-BE49-F238E27FC236}">
                <a16:creationId xmlns:a16="http://schemas.microsoft.com/office/drawing/2014/main" id="{BF68D11C-38F8-45B1-8328-1E2B59FE5FFF}"/>
              </a:ext>
            </a:extLst>
          </p:cNvPr>
          <p:cNvSpPr/>
          <p:nvPr/>
        </p:nvSpPr>
        <p:spPr>
          <a:xfrm>
            <a:off x="2591900" y="3396143"/>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0" name="Oval 19">
            <a:extLst>
              <a:ext uri="{FF2B5EF4-FFF2-40B4-BE49-F238E27FC236}">
                <a16:creationId xmlns:a16="http://schemas.microsoft.com/office/drawing/2014/main" id="{421FF952-1CFA-44C4-A4CE-16376E80DE01}"/>
              </a:ext>
            </a:extLst>
          </p:cNvPr>
          <p:cNvSpPr/>
          <p:nvPr/>
        </p:nvSpPr>
        <p:spPr>
          <a:xfrm>
            <a:off x="2593298" y="3858936"/>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1" name="Oval 20">
            <a:extLst>
              <a:ext uri="{FF2B5EF4-FFF2-40B4-BE49-F238E27FC236}">
                <a16:creationId xmlns:a16="http://schemas.microsoft.com/office/drawing/2014/main" id="{B76549AC-5A22-4AA4-AF55-DC4708BD1523}"/>
              </a:ext>
            </a:extLst>
          </p:cNvPr>
          <p:cNvSpPr/>
          <p:nvPr/>
        </p:nvSpPr>
        <p:spPr>
          <a:xfrm>
            <a:off x="2594696" y="4321729"/>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2" name="Oval 21">
            <a:extLst>
              <a:ext uri="{FF2B5EF4-FFF2-40B4-BE49-F238E27FC236}">
                <a16:creationId xmlns:a16="http://schemas.microsoft.com/office/drawing/2014/main" id="{D4D34075-8CC3-4E5D-916F-9335E3ED9D91}"/>
              </a:ext>
            </a:extLst>
          </p:cNvPr>
          <p:cNvSpPr/>
          <p:nvPr/>
        </p:nvSpPr>
        <p:spPr>
          <a:xfrm>
            <a:off x="2596094" y="4784522"/>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pic>
        <p:nvPicPr>
          <p:cNvPr id="8" name="Audio 7">
            <a:hlinkClick r:id="" action="ppaction://media"/>
            <a:extLst>
              <a:ext uri="{FF2B5EF4-FFF2-40B4-BE49-F238E27FC236}">
                <a16:creationId xmlns:a16="http://schemas.microsoft.com/office/drawing/2014/main" id="{A6AEE3CC-D857-4F53-ACBD-069F0D01E2BF}"/>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4757129"/>
      </p:ext>
    </p:extLst>
  </p:cSld>
  <p:clrMapOvr>
    <a:masterClrMapping/>
  </p:clrMapOvr>
  <mc:AlternateContent xmlns:mc="http://schemas.openxmlformats.org/markup-compatibility/2006">
    <mc:Choice xmlns:p14="http://schemas.microsoft.com/office/powerpoint/2010/main" Requires="p14">
      <p:transition spd="slow" p14:dur="2000" advTm="49116"/>
    </mc:Choice>
    <mc:Fallback>
      <p:transition spd="slow" advTm="49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6"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a:extLst>
              <a:ext uri="{FF2B5EF4-FFF2-40B4-BE49-F238E27FC236}">
                <a16:creationId xmlns:a16="http://schemas.microsoft.com/office/drawing/2014/main" id="{675FC3AC-D769-4CA1-BA6B-017BAAC71EAC}"/>
              </a:ext>
            </a:extLst>
          </p:cNvPr>
          <p:cNvGraphicFramePr>
            <a:graphicFrameLocks noChangeAspect="1"/>
          </p:cNvGraphicFramePr>
          <p:nvPr>
            <p:extLst>
              <p:ext uri="{D42A27DB-BD31-4B8C-83A1-F6EECF244321}">
                <p14:modId xmlns:p14="http://schemas.microsoft.com/office/powerpoint/2010/main" val="2928338592"/>
              </p:ext>
            </p:extLst>
          </p:nvPr>
        </p:nvGraphicFramePr>
        <p:xfrm>
          <a:off x="2384382" y="2338839"/>
          <a:ext cx="1027112" cy="2860675"/>
        </p:xfrm>
        <a:graphic>
          <a:graphicData uri="http://schemas.openxmlformats.org/presentationml/2006/ole">
            <mc:AlternateContent xmlns:mc="http://schemas.openxmlformats.org/markup-compatibility/2006">
              <mc:Choice xmlns:v="urn:schemas-microsoft-com:vml" Requires="v">
                <p:oleObj name="Equation" r:id="rId5" imgW="419040" imgH="1155600" progId="Equation.DSMT4">
                  <p:embed/>
                </p:oleObj>
              </mc:Choice>
              <mc:Fallback>
                <p:oleObj name="Equation" r:id="rId5" imgW="419040" imgH="115560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6"/>
                      <a:stretch>
                        <a:fillRect/>
                      </a:stretch>
                    </p:blipFill>
                    <p:spPr>
                      <a:xfrm>
                        <a:off x="2384382" y="2338839"/>
                        <a:ext cx="1027112" cy="286067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Visually, this is what occurs in solving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latin typeface="Times New Roman" panose="02020603050405020304" pitchFamily="18" charset="0"/>
              </a:rPr>
              <a:t> </a:t>
            </a:r>
            <a:r>
              <a:rPr lang="en-US" dirty="0"/>
              <a:t>with the Gauss-Seidel method</a:t>
            </a:r>
          </a:p>
        </p:txBody>
      </p:sp>
      <p:graphicFrame>
        <p:nvGraphicFramePr>
          <p:cNvPr id="17" name="Object 16">
            <a:extLst>
              <a:ext uri="{FF2B5EF4-FFF2-40B4-BE49-F238E27FC236}">
                <a16:creationId xmlns:a16="http://schemas.microsoft.com/office/drawing/2014/main" id="{7A71A0F0-7C89-48C6-B0DD-36FA4CCC6F0E}"/>
              </a:ext>
            </a:extLst>
          </p:cNvPr>
          <p:cNvGraphicFramePr>
            <a:graphicFrameLocks noChangeAspect="1"/>
          </p:cNvGraphicFramePr>
          <p:nvPr/>
        </p:nvGraphicFramePr>
        <p:xfrm>
          <a:off x="4140480" y="2331076"/>
          <a:ext cx="2273300" cy="2860675"/>
        </p:xfrm>
        <a:graphic>
          <a:graphicData uri="http://schemas.openxmlformats.org/presentationml/2006/ole">
            <mc:AlternateContent xmlns:mc="http://schemas.openxmlformats.org/markup-compatibility/2006">
              <mc:Choice xmlns:v="urn:schemas-microsoft-com:vml" Requires="v">
                <p:oleObj name="Equation" r:id="rId7" imgW="927000" imgH="1155600" progId="Equation.DSMT4">
                  <p:embed/>
                </p:oleObj>
              </mc:Choice>
              <mc:Fallback>
                <p:oleObj name="Equation" r:id="rId7" imgW="927000" imgH="1155600" progId="Equation.DSMT4">
                  <p:embed/>
                  <p:pic>
                    <p:nvPicPr>
                      <p:cNvPr id="17" name="Object 16">
                        <a:extLst>
                          <a:ext uri="{FF2B5EF4-FFF2-40B4-BE49-F238E27FC236}">
                            <a16:creationId xmlns:a16="http://schemas.microsoft.com/office/drawing/2014/main" id="{7A71A0F0-7C89-48C6-B0DD-36FA4CCC6F0E}"/>
                          </a:ext>
                        </a:extLst>
                      </p:cNvPr>
                      <p:cNvPicPr/>
                      <p:nvPr/>
                    </p:nvPicPr>
                    <p:blipFill>
                      <a:blip r:embed="rId8"/>
                      <a:stretch>
                        <a:fillRect/>
                      </a:stretch>
                    </p:blipFill>
                    <p:spPr>
                      <a:xfrm>
                        <a:off x="4140480" y="2331076"/>
                        <a:ext cx="2273300" cy="286067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Gauss-Seidel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Gauss-Seidel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8AF6DE7B-6887-4EEC-9E63-526DBAC9410C}"/>
              </a:ext>
            </a:extLst>
          </p:cNvPr>
          <p:cNvGraphicFramePr>
            <a:graphicFrameLocks noChangeAspect="1"/>
          </p:cNvGraphicFramePr>
          <p:nvPr>
            <p:extLst>
              <p:ext uri="{D42A27DB-BD31-4B8C-83A1-F6EECF244321}">
                <p14:modId xmlns:p14="http://schemas.microsoft.com/office/powerpoint/2010/main" val="3479535862"/>
              </p:ext>
            </p:extLst>
          </p:nvPr>
        </p:nvGraphicFramePr>
        <p:xfrm>
          <a:off x="5560064" y="2355741"/>
          <a:ext cx="654050" cy="2860675"/>
        </p:xfrm>
        <a:graphic>
          <a:graphicData uri="http://schemas.openxmlformats.org/presentationml/2006/ole">
            <mc:AlternateContent xmlns:mc="http://schemas.openxmlformats.org/markup-compatibility/2006">
              <mc:Choice xmlns:v="urn:schemas-microsoft-com:vml" Requires="v">
                <p:oleObj name="Equation" r:id="rId9" imgW="266400" imgH="1155600" progId="Equation.DSMT4">
                  <p:embed/>
                </p:oleObj>
              </mc:Choice>
              <mc:Fallback>
                <p:oleObj name="Equation" r:id="rId9" imgW="266400" imgH="115560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10"/>
                      <a:stretch>
                        <a:fillRect/>
                      </a:stretch>
                    </p:blipFill>
                    <p:spPr>
                      <a:xfrm>
                        <a:off x="5560064" y="2355741"/>
                        <a:ext cx="654050" cy="28606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5A205C9-765D-458A-ABFC-17E040011206}"/>
              </a:ext>
            </a:extLst>
          </p:cNvPr>
          <p:cNvGraphicFramePr>
            <a:graphicFrameLocks noChangeAspect="1"/>
          </p:cNvGraphicFramePr>
          <p:nvPr/>
        </p:nvGraphicFramePr>
        <p:xfrm>
          <a:off x="4372840" y="3501121"/>
          <a:ext cx="1201737" cy="569913"/>
        </p:xfrm>
        <a:graphic>
          <a:graphicData uri="http://schemas.openxmlformats.org/presentationml/2006/ole">
            <mc:AlternateContent xmlns:mc="http://schemas.openxmlformats.org/markup-compatibility/2006">
              <mc:Choice xmlns:v="urn:schemas-microsoft-com:vml" Requires="v">
                <p:oleObj name="Equation" r:id="rId11" imgW="406080" imgH="190440" progId="Equation.DSMT4">
                  <p:embed/>
                </p:oleObj>
              </mc:Choice>
              <mc:Fallback>
                <p:oleObj name="Equation" r:id="rId11" imgW="406080" imgH="190440" progId="Equation.DSMT4">
                  <p:embed/>
                  <p:pic>
                    <p:nvPicPr>
                      <p:cNvPr id="12" name="Object 11">
                        <a:extLst>
                          <a:ext uri="{FF2B5EF4-FFF2-40B4-BE49-F238E27FC236}">
                            <a16:creationId xmlns:a16="http://schemas.microsoft.com/office/drawing/2014/main" id="{75A205C9-765D-458A-ABFC-17E040011206}"/>
                          </a:ext>
                        </a:extLst>
                      </p:cNvPr>
                      <p:cNvPicPr/>
                      <p:nvPr/>
                    </p:nvPicPr>
                    <p:blipFill>
                      <a:blip r:embed="rId12"/>
                      <a:stretch>
                        <a:fillRect/>
                      </a:stretch>
                    </p:blipFill>
                    <p:spPr>
                      <a:xfrm>
                        <a:off x="4372840" y="3501121"/>
                        <a:ext cx="1201737" cy="5699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0A68E52-9A96-4DEA-AD1E-692E745D7030}"/>
              </a:ext>
            </a:extLst>
          </p:cNvPr>
          <p:cNvGraphicFramePr>
            <a:graphicFrameLocks noChangeAspect="1"/>
          </p:cNvGraphicFramePr>
          <p:nvPr>
            <p:extLst>
              <p:ext uri="{D42A27DB-BD31-4B8C-83A1-F6EECF244321}">
                <p14:modId xmlns:p14="http://schemas.microsoft.com/office/powerpoint/2010/main" val="3337353671"/>
              </p:ext>
            </p:extLst>
          </p:nvPr>
        </p:nvGraphicFramePr>
        <p:xfrm>
          <a:off x="2521635" y="5285634"/>
          <a:ext cx="592137" cy="471487"/>
        </p:xfrm>
        <a:graphic>
          <a:graphicData uri="http://schemas.openxmlformats.org/presentationml/2006/ole">
            <mc:AlternateContent xmlns:mc="http://schemas.openxmlformats.org/markup-compatibility/2006">
              <mc:Choice xmlns:v="urn:schemas-microsoft-com:vml" Requires="v">
                <p:oleObj name="Equation" r:id="rId13" imgW="241200" imgH="190440" progId="Equation.DSMT4">
                  <p:embed/>
                </p:oleObj>
              </mc:Choice>
              <mc:Fallback>
                <p:oleObj name="Equation" r:id="rId13" imgW="241200" imgH="190440" progId="Equation.DSMT4">
                  <p:embed/>
                  <p:pic>
                    <p:nvPicPr>
                      <p:cNvPr id="14" name="Object 13">
                        <a:extLst>
                          <a:ext uri="{FF2B5EF4-FFF2-40B4-BE49-F238E27FC236}">
                            <a16:creationId xmlns:a16="http://schemas.microsoft.com/office/drawing/2014/main" id="{C0A68E52-9A96-4DEA-AD1E-692E745D7030}"/>
                          </a:ext>
                        </a:extLst>
                      </p:cNvPr>
                      <p:cNvPicPr/>
                      <p:nvPr/>
                    </p:nvPicPr>
                    <p:blipFill>
                      <a:blip r:embed="rId14"/>
                      <a:stretch>
                        <a:fillRect/>
                      </a:stretch>
                    </p:blipFill>
                    <p:spPr>
                      <a:xfrm>
                        <a:off x="2521635" y="5285634"/>
                        <a:ext cx="592137" cy="4714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C7C3092-FD9A-493A-BBB0-39E9A2704421}"/>
              </a:ext>
            </a:extLst>
          </p:cNvPr>
          <p:cNvGraphicFramePr>
            <a:graphicFrameLocks noChangeAspect="1"/>
          </p:cNvGraphicFramePr>
          <p:nvPr/>
        </p:nvGraphicFramePr>
        <p:xfrm>
          <a:off x="3422287" y="3463020"/>
          <a:ext cx="750887" cy="646113"/>
        </p:xfrm>
        <a:graphic>
          <a:graphicData uri="http://schemas.openxmlformats.org/presentationml/2006/ole">
            <mc:AlternateContent xmlns:mc="http://schemas.openxmlformats.org/markup-compatibility/2006">
              <mc:Choice xmlns:v="urn:schemas-microsoft-com:vml" Requires="v">
                <p:oleObj name="Equation" r:id="rId15" imgW="253800" imgH="215640" progId="Equation.DSMT4">
                  <p:embed/>
                </p:oleObj>
              </mc:Choice>
              <mc:Fallback>
                <p:oleObj name="Equation" r:id="rId15" imgW="253800" imgH="215640" progId="Equation.DSMT4">
                  <p:embed/>
                  <p:pic>
                    <p:nvPicPr>
                      <p:cNvPr id="15" name="Object 14">
                        <a:extLst>
                          <a:ext uri="{FF2B5EF4-FFF2-40B4-BE49-F238E27FC236}">
                            <a16:creationId xmlns:a16="http://schemas.microsoft.com/office/drawing/2014/main" id="{1C7C3092-FD9A-493A-BBB0-39E9A2704421}"/>
                          </a:ext>
                        </a:extLst>
                      </p:cNvPr>
                      <p:cNvPicPr/>
                      <p:nvPr/>
                    </p:nvPicPr>
                    <p:blipFill>
                      <a:blip r:embed="rId16"/>
                      <a:stretch>
                        <a:fillRect/>
                      </a:stretch>
                    </p:blipFill>
                    <p:spPr>
                      <a:xfrm>
                        <a:off x="3422287" y="3463020"/>
                        <a:ext cx="750887" cy="646113"/>
                      </a:xfrm>
                      <a:prstGeom prst="rect">
                        <a:avLst/>
                      </a:prstGeom>
                    </p:spPr>
                  </p:pic>
                </p:oleObj>
              </mc:Fallback>
            </mc:AlternateContent>
          </a:graphicData>
        </a:graphic>
      </p:graphicFrame>
      <p:sp>
        <p:nvSpPr>
          <p:cNvPr id="6" name="Oval 5">
            <a:extLst>
              <a:ext uri="{FF2B5EF4-FFF2-40B4-BE49-F238E27FC236}">
                <a16:creationId xmlns:a16="http://schemas.microsoft.com/office/drawing/2014/main" id="{9AA765E3-CA9F-41D1-9840-9BF4C6ECF718}"/>
              </a:ext>
            </a:extLst>
          </p:cNvPr>
          <p:cNvSpPr/>
          <p:nvPr/>
        </p:nvSpPr>
        <p:spPr>
          <a:xfrm>
            <a:off x="2589104" y="2445390"/>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18" name="Oval 17">
            <a:extLst>
              <a:ext uri="{FF2B5EF4-FFF2-40B4-BE49-F238E27FC236}">
                <a16:creationId xmlns:a16="http://schemas.microsoft.com/office/drawing/2014/main" id="{658419C2-20EB-40C1-A5CC-5FFA3B52F6F5}"/>
              </a:ext>
            </a:extLst>
          </p:cNvPr>
          <p:cNvSpPr/>
          <p:nvPr/>
        </p:nvSpPr>
        <p:spPr>
          <a:xfrm>
            <a:off x="2590502" y="2916572"/>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19" name="Oval 18">
            <a:extLst>
              <a:ext uri="{FF2B5EF4-FFF2-40B4-BE49-F238E27FC236}">
                <a16:creationId xmlns:a16="http://schemas.microsoft.com/office/drawing/2014/main" id="{BF68D11C-38F8-45B1-8328-1E2B59FE5FFF}"/>
              </a:ext>
            </a:extLst>
          </p:cNvPr>
          <p:cNvSpPr/>
          <p:nvPr/>
        </p:nvSpPr>
        <p:spPr>
          <a:xfrm>
            <a:off x="2591900" y="3387754"/>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0" name="Oval 19">
            <a:extLst>
              <a:ext uri="{FF2B5EF4-FFF2-40B4-BE49-F238E27FC236}">
                <a16:creationId xmlns:a16="http://schemas.microsoft.com/office/drawing/2014/main" id="{421FF952-1CFA-44C4-A4CE-16376E80DE01}"/>
              </a:ext>
            </a:extLst>
          </p:cNvPr>
          <p:cNvSpPr/>
          <p:nvPr/>
        </p:nvSpPr>
        <p:spPr>
          <a:xfrm>
            <a:off x="2593298" y="3858936"/>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1" name="Oval 20">
            <a:extLst>
              <a:ext uri="{FF2B5EF4-FFF2-40B4-BE49-F238E27FC236}">
                <a16:creationId xmlns:a16="http://schemas.microsoft.com/office/drawing/2014/main" id="{B76549AC-5A22-4AA4-AF55-DC4708BD1523}"/>
              </a:ext>
            </a:extLst>
          </p:cNvPr>
          <p:cNvSpPr/>
          <p:nvPr/>
        </p:nvSpPr>
        <p:spPr>
          <a:xfrm>
            <a:off x="2594696" y="4330118"/>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2" name="Oval 21">
            <a:extLst>
              <a:ext uri="{FF2B5EF4-FFF2-40B4-BE49-F238E27FC236}">
                <a16:creationId xmlns:a16="http://schemas.microsoft.com/office/drawing/2014/main" id="{D4D34075-8CC3-4E5D-916F-9335E3ED9D91}"/>
              </a:ext>
            </a:extLst>
          </p:cNvPr>
          <p:cNvSpPr/>
          <p:nvPr/>
        </p:nvSpPr>
        <p:spPr>
          <a:xfrm>
            <a:off x="2596094" y="4801300"/>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graphicFrame>
        <p:nvGraphicFramePr>
          <p:cNvPr id="23" name="Object 22">
            <a:extLst>
              <a:ext uri="{FF2B5EF4-FFF2-40B4-BE49-F238E27FC236}">
                <a16:creationId xmlns:a16="http://schemas.microsoft.com/office/drawing/2014/main" id="{1F7BFCA8-44B9-4001-8D23-1E41E2DAC26D}"/>
              </a:ext>
            </a:extLst>
          </p:cNvPr>
          <p:cNvGraphicFramePr>
            <a:graphicFrameLocks noChangeAspect="1"/>
          </p:cNvGraphicFramePr>
          <p:nvPr>
            <p:extLst>
              <p:ext uri="{D42A27DB-BD31-4B8C-83A1-F6EECF244321}">
                <p14:modId xmlns:p14="http://schemas.microsoft.com/office/powerpoint/2010/main" val="2731395208"/>
              </p:ext>
            </p:extLst>
          </p:nvPr>
        </p:nvGraphicFramePr>
        <p:xfrm>
          <a:off x="7378700" y="2956203"/>
          <a:ext cx="1308100" cy="2860675"/>
        </p:xfrm>
        <a:graphic>
          <a:graphicData uri="http://schemas.openxmlformats.org/presentationml/2006/ole">
            <mc:AlternateContent xmlns:mc="http://schemas.openxmlformats.org/markup-compatibility/2006">
              <mc:Choice xmlns:v="urn:schemas-microsoft-com:vml" Requires="v">
                <p:oleObj name="Equation" r:id="rId17" imgW="533160" imgH="1155600" progId="Equation.DSMT4">
                  <p:embed/>
                </p:oleObj>
              </mc:Choice>
              <mc:Fallback>
                <p:oleObj name="Equation" r:id="rId17" imgW="533160" imgH="115560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18"/>
                      <a:stretch>
                        <a:fillRect/>
                      </a:stretch>
                    </p:blipFill>
                    <p:spPr>
                      <a:xfrm>
                        <a:off x="7378700" y="2956203"/>
                        <a:ext cx="1308100" cy="2860675"/>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54383D84-B3C9-4F15-AD8C-482AD322B046}"/>
              </a:ext>
            </a:extLst>
          </p:cNvPr>
          <p:cNvGraphicFramePr>
            <a:graphicFrameLocks noChangeAspect="1"/>
          </p:cNvGraphicFramePr>
          <p:nvPr>
            <p:extLst>
              <p:ext uri="{D42A27DB-BD31-4B8C-83A1-F6EECF244321}">
                <p14:modId xmlns:p14="http://schemas.microsoft.com/office/powerpoint/2010/main" val="4283348329"/>
              </p:ext>
            </p:extLst>
          </p:nvPr>
        </p:nvGraphicFramePr>
        <p:xfrm>
          <a:off x="5621977" y="5295408"/>
          <a:ext cx="592137" cy="471487"/>
        </p:xfrm>
        <a:graphic>
          <a:graphicData uri="http://schemas.openxmlformats.org/presentationml/2006/ole">
            <mc:AlternateContent xmlns:mc="http://schemas.openxmlformats.org/markup-compatibility/2006">
              <mc:Choice xmlns:v="urn:schemas-microsoft-com:vml" Requires="v">
                <p:oleObj name="Equation" r:id="rId19" imgW="241200" imgH="190440" progId="Equation.DSMT4">
                  <p:embed/>
                </p:oleObj>
              </mc:Choice>
              <mc:Fallback>
                <p:oleObj name="Equation" r:id="rId19" imgW="241200" imgH="190440" progId="Equation.DSMT4">
                  <p:embed/>
                  <p:pic>
                    <p:nvPicPr>
                      <p:cNvPr id="14" name="Object 13">
                        <a:extLst>
                          <a:ext uri="{FF2B5EF4-FFF2-40B4-BE49-F238E27FC236}">
                            <a16:creationId xmlns:a16="http://schemas.microsoft.com/office/drawing/2014/main" id="{C0A68E52-9A96-4DEA-AD1E-692E745D7030}"/>
                          </a:ext>
                        </a:extLst>
                      </p:cNvPr>
                      <p:cNvPicPr/>
                      <p:nvPr/>
                    </p:nvPicPr>
                    <p:blipFill>
                      <a:blip r:embed="rId14"/>
                      <a:stretch>
                        <a:fillRect/>
                      </a:stretch>
                    </p:blipFill>
                    <p:spPr>
                      <a:xfrm>
                        <a:off x="5621977" y="5295408"/>
                        <a:ext cx="592137" cy="471487"/>
                      </a:xfrm>
                      <a:prstGeom prst="rect">
                        <a:avLst/>
                      </a:prstGeom>
                    </p:spPr>
                  </p:pic>
                </p:oleObj>
              </mc:Fallback>
            </mc:AlternateContent>
          </a:graphicData>
        </a:graphic>
      </p:graphicFrame>
      <p:sp>
        <p:nvSpPr>
          <p:cNvPr id="26" name="Oval 25">
            <a:extLst>
              <a:ext uri="{FF2B5EF4-FFF2-40B4-BE49-F238E27FC236}">
                <a16:creationId xmlns:a16="http://schemas.microsoft.com/office/drawing/2014/main" id="{59357827-CD6B-4789-982F-EA7A916ACBC0}"/>
              </a:ext>
            </a:extLst>
          </p:cNvPr>
          <p:cNvSpPr/>
          <p:nvPr/>
        </p:nvSpPr>
        <p:spPr>
          <a:xfrm>
            <a:off x="5778322" y="2463566"/>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7" name="Oval 26">
            <a:extLst>
              <a:ext uri="{FF2B5EF4-FFF2-40B4-BE49-F238E27FC236}">
                <a16:creationId xmlns:a16="http://schemas.microsoft.com/office/drawing/2014/main" id="{E6D4A001-57C5-4C27-A5B3-52CE966C8683}"/>
              </a:ext>
            </a:extLst>
          </p:cNvPr>
          <p:cNvSpPr/>
          <p:nvPr/>
        </p:nvSpPr>
        <p:spPr>
          <a:xfrm>
            <a:off x="5779720" y="2934748"/>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8" name="Oval 27">
            <a:extLst>
              <a:ext uri="{FF2B5EF4-FFF2-40B4-BE49-F238E27FC236}">
                <a16:creationId xmlns:a16="http://schemas.microsoft.com/office/drawing/2014/main" id="{336021D8-1942-4474-B72D-D3157A83A40E}"/>
              </a:ext>
            </a:extLst>
          </p:cNvPr>
          <p:cNvSpPr/>
          <p:nvPr/>
        </p:nvSpPr>
        <p:spPr>
          <a:xfrm>
            <a:off x="5781118" y="3405930"/>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29" name="Oval 28">
            <a:extLst>
              <a:ext uri="{FF2B5EF4-FFF2-40B4-BE49-F238E27FC236}">
                <a16:creationId xmlns:a16="http://schemas.microsoft.com/office/drawing/2014/main" id="{3BF1F0F2-4AF8-476D-B03E-D76E19BB6255}"/>
              </a:ext>
            </a:extLst>
          </p:cNvPr>
          <p:cNvSpPr/>
          <p:nvPr/>
        </p:nvSpPr>
        <p:spPr>
          <a:xfrm>
            <a:off x="5782516" y="3877112"/>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30" name="Oval 29">
            <a:extLst>
              <a:ext uri="{FF2B5EF4-FFF2-40B4-BE49-F238E27FC236}">
                <a16:creationId xmlns:a16="http://schemas.microsoft.com/office/drawing/2014/main" id="{68279F21-5357-4BDB-8CE6-11C86572C0C1}"/>
              </a:ext>
            </a:extLst>
          </p:cNvPr>
          <p:cNvSpPr/>
          <p:nvPr/>
        </p:nvSpPr>
        <p:spPr>
          <a:xfrm>
            <a:off x="5783914" y="4348294"/>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sp>
        <p:nvSpPr>
          <p:cNvPr id="31" name="Oval 30">
            <a:extLst>
              <a:ext uri="{FF2B5EF4-FFF2-40B4-BE49-F238E27FC236}">
                <a16:creationId xmlns:a16="http://schemas.microsoft.com/office/drawing/2014/main" id="{875C9B18-8CC6-4E1C-8334-5AD0737FCE1E}"/>
              </a:ext>
            </a:extLst>
          </p:cNvPr>
          <p:cNvSpPr/>
          <p:nvPr/>
        </p:nvSpPr>
        <p:spPr>
          <a:xfrm>
            <a:off x="5785312" y="4819476"/>
            <a:ext cx="228600" cy="22650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66"/>
              </a:solidFill>
            </a:endParaRPr>
          </a:p>
        </p:txBody>
      </p:sp>
      <p:pic>
        <p:nvPicPr>
          <p:cNvPr id="9" name="Audio 8">
            <a:hlinkClick r:id="" action="ppaction://media"/>
            <a:extLst>
              <a:ext uri="{FF2B5EF4-FFF2-40B4-BE49-F238E27FC236}">
                <a16:creationId xmlns:a16="http://schemas.microsoft.com/office/drawing/2014/main" id="{43CF34B1-F969-4189-968D-2C0C3CB57493}"/>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4566004"/>
      </p:ext>
    </p:extLst>
  </p:cSld>
  <p:clrMapOvr>
    <a:masterClrMapping/>
  </p:clrMapOvr>
  <mc:AlternateContent xmlns:mc="http://schemas.openxmlformats.org/markup-compatibility/2006">
    <mc:Choice xmlns:p14="http://schemas.microsoft.com/office/powerpoint/2010/main" Requires="p14">
      <p:transition spd="slow" p14:dur="2000" advTm="111231"/>
    </mc:Choice>
    <mc:Fallback>
      <p:transition spd="slow" advTm="11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9"/>
                </p:tgtEl>
              </p:cMediaNode>
            </p:audio>
          </p:childTnLst>
        </p:cTn>
      </p:par>
    </p:tnLst>
    <p:bldLst>
      <p:bldP spid="6" grpId="0" animBg="1"/>
      <p:bldP spid="18" grpId="0" animBg="1"/>
      <p:bldP spid="19" grpId="0" animBg="1"/>
      <p:bldP spid="20" grpId="0" animBg="1"/>
      <p:bldP spid="21" grpId="0" animBg="1"/>
      <p:bldP spid="22"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Gauss-Seidel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Gauss-Seidel method continues to converge if the matrix is strictly diagonally dominant</a:t>
            </a:r>
          </a:p>
          <a:p>
            <a:pPr lvl="1"/>
            <a:r>
              <a:rPr lang="en-US" dirty="0"/>
              <a:t>It actually speeds up convergence</a:t>
            </a:r>
          </a:p>
          <a:p>
            <a:r>
              <a:rPr lang="en-US" dirty="0"/>
              <a:t>Unlike the Jacobi method, the Gauss-Seidel method is also guaranteed to converge if the matrix is symmetric and positive definite</a:t>
            </a:r>
          </a:p>
          <a:p>
            <a:pPr lvl="1"/>
            <a:r>
              <a:rPr lang="en-US" dirty="0"/>
              <a:t>Such a matrix has all positive eigenvalues</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Gauss-Seidel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8" name="Audio 7">
            <a:hlinkClick r:id="" action="ppaction://media"/>
            <a:extLst>
              <a:ext uri="{FF2B5EF4-FFF2-40B4-BE49-F238E27FC236}">
                <a16:creationId xmlns:a16="http://schemas.microsoft.com/office/drawing/2014/main" id="{67F2AA1C-63B1-4541-BAE7-C96F6643E4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5340569"/>
      </p:ext>
    </p:extLst>
  </p:cSld>
  <p:clrMapOvr>
    <a:masterClrMapping/>
  </p:clrMapOvr>
  <mc:AlternateContent xmlns:mc="http://schemas.openxmlformats.org/markup-compatibility/2006" xmlns:p14="http://schemas.microsoft.com/office/powerpoint/2010/main">
    <mc:Choice Requires="p14">
      <p:transition spd="slow" p14:dur="2000" advTm="88241"/>
    </mc:Choice>
    <mc:Fallback xmlns="">
      <p:transition spd="slow" advTm="8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281418"/>
            <a:ext cx="8534400" cy="4525963"/>
          </a:xfrm>
        </p:spPr>
        <p:txBody>
          <a:bodyPr/>
          <a:lstStyle/>
          <a:p>
            <a:r>
              <a:rPr lang="en-US" dirty="0"/>
              <a:t>Suppose we are solving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b="1" dirty="0"/>
              <a:t> </a:t>
            </a:r>
            <a:r>
              <a:rPr lang="en-US" dirty="0"/>
              <a:t>and </a:t>
            </a:r>
            <a:r>
              <a:rPr lang="en-US" b="1" dirty="0">
                <a:latin typeface="Times New Roman" panose="02020603050405020304" pitchFamily="18" charset="0"/>
              </a:rPr>
              <a:t>u</a:t>
            </a:r>
            <a:r>
              <a:rPr lang="en-US" dirty="0"/>
              <a:t> is the current approximation:</a:t>
            </a:r>
          </a:p>
          <a:p>
            <a:pPr marL="800100" lvl="2" indent="0">
              <a:buNone/>
            </a:pPr>
            <a:r>
              <a:rPr lang="en-US" sz="1600" dirty="0">
                <a:latin typeface="Consolas" panose="020B0609020204030204" pitchFamily="49" charset="0"/>
              </a:rPr>
              <a:t>for k = 1:max_iterations</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u_old</a:t>
            </a:r>
            <a:r>
              <a:rPr lang="en-US" sz="1600" dirty="0">
                <a:latin typeface="Consolas" panose="020B0609020204030204" pitchFamily="49" charset="0"/>
              </a:rPr>
              <a:t> = u;</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a:t>
            </a:r>
            <a:r>
              <a:rPr lang="en-US" sz="1600" dirty="0" err="1">
                <a:latin typeface="Consolas" panose="020B0609020204030204" pitchFamily="49" charset="0"/>
              </a:rPr>
              <a:t>i</a:t>
            </a:r>
            <a:r>
              <a:rPr lang="en-US" sz="1600" dirty="0">
                <a:latin typeface="Consolas" panose="020B0609020204030204" pitchFamily="49" charset="0"/>
              </a:rPr>
              <a:t> = 1:n</a:t>
            </a:r>
          </a:p>
          <a:p>
            <a:pPr marL="800100" lvl="2" indent="0">
              <a:buNone/>
            </a:pPr>
            <a:r>
              <a:rPr lang="en-US" sz="1600" dirty="0">
                <a:latin typeface="Consolas" panose="020B0609020204030204" pitchFamily="49" charset="0"/>
              </a:rPr>
              <a:t>        u(</a:t>
            </a:r>
            <a:r>
              <a:rPr lang="en-US" sz="1600" dirty="0" err="1">
                <a:latin typeface="Consolas" panose="020B0609020204030204" pitchFamily="49" charset="0"/>
              </a:rPr>
              <a:t>i</a:t>
            </a:r>
            <a:r>
              <a:rPr lang="en-US" sz="1600" dirty="0">
                <a:latin typeface="Consolas" panose="020B0609020204030204" pitchFamily="49" charset="0"/>
              </a:rPr>
              <a:t>) = v(</a:t>
            </a:r>
            <a:r>
              <a:rPr lang="en-US" sz="1600" dirty="0" err="1">
                <a:latin typeface="Consolas" panose="020B0609020204030204" pitchFamily="49" charset="0"/>
              </a:rPr>
              <a:t>i</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j = [1:i-1, i+1:n]</a:t>
            </a:r>
          </a:p>
          <a:p>
            <a:pPr marL="800100" lvl="2" indent="0">
              <a:buNone/>
            </a:pPr>
            <a:r>
              <a:rPr lang="en-US" sz="1600" dirty="0">
                <a:latin typeface="Consolas" panose="020B0609020204030204" pitchFamily="49" charset="0"/>
              </a:rPr>
              <a:t>            u(</a:t>
            </a:r>
            <a:r>
              <a:rPr lang="en-US" sz="1600" dirty="0" err="1">
                <a:latin typeface="Consolas" panose="020B0609020204030204" pitchFamily="49" charset="0"/>
              </a:rPr>
              <a:t>i</a:t>
            </a:r>
            <a:r>
              <a:rPr lang="en-US" sz="1600" dirty="0">
                <a:latin typeface="Consolas" panose="020B0609020204030204" pitchFamily="49" charset="0"/>
              </a:rPr>
              <a:t>) = u(</a:t>
            </a:r>
            <a:r>
              <a:rPr lang="en-US" sz="1600" dirty="0" err="1">
                <a:latin typeface="Consolas" panose="020B0609020204030204" pitchFamily="49" charset="0"/>
              </a:rPr>
              <a:t>i</a:t>
            </a:r>
            <a:r>
              <a:rPr lang="en-US" sz="1600" dirty="0">
                <a:latin typeface="Consolas" panose="020B0609020204030204" pitchFamily="49" charset="0"/>
              </a:rPr>
              <a:t>) - A(</a:t>
            </a:r>
            <a:r>
              <a:rPr lang="en-US" sz="1600" dirty="0" err="1">
                <a:latin typeface="Consolas" panose="020B0609020204030204" pitchFamily="49" charset="0"/>
              </a:rPr>
              <a:t>i,j</a:t>
            </a:r>
            <a:r>
              <a:rPr lang="en-US" sz="1600" dirty="0">
                <a:latin typeface="Consolas" panose="020B0609020204030204" pitchFamily="49" charset="0"/>
              </a:rPr>
              <a:t>)*u(j);</a:t>
            </a:r>
          </a:p>
          <a:p>
            <a:pPr marL="800100" lvl="2" indent="0">
              <a:buNone/>
            </a:pPr>
            <a:r>
              <a:rPr lang="en-US" sz="1600" dirty="0">
                <a:latin typeface="Consolas" panose="020B0609020204030204" pitchFamily="49" charset="0"/>
              </a:rPr>
              <a:t>        end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u(</a:t>
            </a:r>
            <a:r>
              <a:rPr lang="en-US" sz="1600" dirty="0" err="1">
                <a:latin typeface="Consolas" panose="020B0609020204030204" pitchFamily="49" charset="0"/>
              </a:rPr>
              <a:t>i</a:t>
            </a:r>
            <a:r>
              <a:rPr lang="en-US" sz="1600" dirty="0">
                <a:latin typeface="Consolas" panose="020B0609020204030204" pitchFamily="49" charset="0"/>
              </a:rPr>
              <a:t>) = u(</a:t>
            </a:r>
            <a:r>
              <a:rPr lang="en-US" sz="1600" dirty="0" err="1">
                <a:latin typeface="Consolas" panose="020B0609020204030204" pitchFamily="49" charset="0"/>
              </a:rPr>
              <a:t>i</a:t>
            </a:r>
            <a:r>
              <a:rPr lang="en-US" sz="1600" dirty="0">
                <a:latin typeface="Consolas" panose="020B0609020204030204" pitchFamily="49" charset="0"/>
              </a:rPr>
              <a:t>)/A(</a:t>
            </a:r>
            <a:r>
              <a:rPr lang="en-US" sz="1600" dirty="0" err="1">
                <a:latin typeface="Consolas" panose="020B0609020204030204" pitchFamily="49" charset="0"/>
              </a:rPr>
              <a:t>i,i</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end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if norm( u - </a:t>
            </a:r>
            <a:r>
              <a:rPr lang="en-US" sz="1600" dirty="0" err="1">
                <a:latin typeface="Consolas" panose="020B0609020204030204" pitchFamily="49" charset="0"/>
              </a:rPr>
              <a:t>u_old</a:t>
            </a:r>
            <a:r>
              <a:rPr lang="en-US" sz="1600" dirty="0">
                <a:latin typeface="Consolas" panose="020B0609020204030204" pitchFamily="49" charset="0"/>
              </a:rPr>
              <a:t> ) &lt; </a:t>
            </a:r>
            <a:r>
              <a:rPr lang="en-US" sz="1600" dirty="0" err="1">
                <a:latin typeface="Consolas" panose="020B0609020204030204" pitchFamily="49" charset="0"/>
              </a:rPr>
              <a:t>eps_step</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return; // returns 'u'</a:t>
            </a:r>
          </a:p>
          <a:p>
            <a:pPr marL="800100" lvl="2" indent="0">
              <a:buNone/>
            </a:pPr>
            <a:r>
              <a:rPr lang="en-US" sz="1600" dirty="0">
                <a:latin typeface="Consolas" panose="020B0609020204030204" pitchFamily="49" charset="0"/>
              </a:rPr>
              <a:t>    end</a:t>
            </a:r>
          </a:p>
          <a:p>
            <a:pPr marL="800100" lvl="2" indent="0">
              <a:buNone/>
            </a:pPr>
            <a:r>
              <a:rPr lang="en-US" sz="1600" dirty="0">
                <a:latin typeface="Consolas" panose="020B0609020204030204" pitchFamily="49" charset="0"/>
              </a:rPr>
              <a:t>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Gauss-Seidel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10" name="TextBox 9">
            <a:extLst>
              <a:ext uri="{FF2B5EF4-FFF2-40B4-BE49-F238E27FC236}">
                <a16:creationId xmlns:a16="http://schemas.microsoft.com/office/drawing/2014/main" id="{4F99F73B-9D5D-44CB-B1D5-1F8202851D36}"/>
              </a:ext>
            </a:extLst>
          </p:cNvPr>
          <p:cNvSpPr txBox="1"/>
          <p:nvPr/>
        </p:nvSpPr>
        <p:spPr>
          <a:xfrm>
            <a:off x="4840448" y="4104914"/>
            <a:ext cx="4085438" cy="584775"/>
          </a:xfrm>
          <a:prstGeom prst="rect">
            <a:avLst/>
          </a:prstGeom>
          <a:noFill/>
        </p:spPr>
        <p:txBody>
          <a:bodyPr wrap="square">
            <a:spAutoFit/>
          </a:bodyPr>
          <a:lstStyle/>
          <a:p>
            <a:r>
              <a:rPr kumimoji="0" lang="en-US" sz="1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anose="02020603050405020304" pitchFamily="18" charset="0"/>
              </a:rPr>
              <a:t>This was:</a:t>
            </a:r>
          </a:p>
          <a:p>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  u(</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i</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 = u(</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i</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 - a(</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i,j</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u_old</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(j);</a:t>
            </a:r>
            <a:endParaRPr lang="en-US" dirty="0">
              <a:solidFill>
                <a:srgbClr val="00B0F0"/>
              </a:solidFill>
            </a:endParaRPr>
          </a:p>
        </p:txBody>
      </p:sp>
      <p:sp>
        <p:nvSpPr>
          <p:cNvPr id="11" name="Oval 10">
            <a:extLst>
              <a:ext uri="{FF2B5EF4-FFF2-40B4-BE49-F238E27FC236}">
                <a16:creationId xmlns:a16="http://schemas.microsoft.com/office/drawing/2014/main" id="{EEC2B4DB-5C6D-47D7-9BFC-CA655426ACDF}"/>
              </a:ext>
            </a:extLst>
          </p:cNvPr>
          <p:cNvSpPr/>
          <p:nvPr/>
        </p:nvSpPr>
        <p:spPr>
          <a:xfrm>
            <a:off x="7348756" y="4205582"/>
            <a:ext cx="1174459" cy="58477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74C09202-4E91-4E22-9F03-7ED8584D21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6436899"/>
      </p:ext>
    </p:extLst>
  </p:cSld>
  <p:clrMapOvr>
    <a:masterClrMapping/>
  </p:clrMapOvr>
  <mc:AlternateContent xmlns:mc="http://schemas.openxmlformats.org/markup-compatibility/2006" xmlns:p14="http://schemas.microsoft.com/office/powerpoint/2010/main">
    <mc:Choice Requires="p14">
      <p:transition spd="slow" p14:dur="2000" advTm="68875"/>
    </mc:Choice>
    <mc:Fallback xmlns="">
      <p:transition spd="slow" advTm="6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bldLst>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an understanding of the Gauss-Seidel method</a:t>
            </a:r>
          </a:p>
          <a:p>
            <a:pPr lvl="1"/>
            <a:r>
              <a:rPr lang="en-US" dirty="0"/>
              <a:t>Understand that we can use more recent vector entries when calculating subsequent vector entries</a:t>
            </a:r>
          </a:p>
          <a:p>
            <a:pPr lvl="1"/>
            <a:r>
              <a:rPr lang="en-US" dirty="0"/>
              <a:t>Understand that this allows for must faster convergence</a:t>
            </a:r>
          </a:p>
          <a:p>
            <a:pPr lvl="1"/>
            <a:r>
              <a:rPr lang="en-US" dirty="0"/>
              <a:t>Are aware this works for a greater range of matrices at no additional cost</a:t>
            </a:r>
          </a:p>
        </p:txBody>
      </p:sp>
      <p:sp>
        <p:nvSpPr>
          <p:cNvPr id="4" name="Footer Placeholder 3"/>
          <p:cNvSpPr>
            <a:spLocks noGrp="1"/>
          </p:cNvSpPr>
          <p:nvPr>
            <p:ph type="ftr" sz="quarter" idx="11"/>
          </p:nvPr>
        </p:nvSpPr>
        <p:spPr/>
        <p:txBody>
          <a:bodyPr/>
          <a:lstStyle/>
          <a:p>
            <a:r>
              <a:rPr lang="en-US"/>
              <a:t>The Gauss-Seidel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a:extLst>
              <a:ext uri="{FF2B5EF4-FFF2-40B4-BE49-F238E27FC236}">
                <a16:creationId xmlns:a16="http://schemas.microsoft.com/office/drawing/2014/main" id="{44945A60-B8EB-49A5-AEED-C5A4002B16B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6694"/>
    </mc:Choice>
    <mc:Fallback xmlns="">
      <p:transition spd="slow" advTm="3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ags/tag2.xml><?xml version="1.0" encoding="utf-8"?>
<p:tagLst xmlns:a="http://schemas.openxmlformats.org/drawingml/2006/main" xmlns:r="http://schemas.openxmlformats.org/officeDocument/2006/relationships" xmlns:p="http://schemas.openxmlformats.org/presentationml/2006/main">
  <p:tag name="TIMING" val="|41.3|3.6|8.3|49.8"/>
</p:tagLst>
</file>

<file path=ppt/tags/tag3.xml><?xml version="1.0" encoding="utf-8"?>
<p:tagLst xmlns:a="http://schemas.openxmlformats.org/drawingml/2006/main" xmlns:r="http://schemas.openxmlformats.org/officeDocument/2006/relationships" xmlns:p="http://schemas.openxmlformats.org/presentationml/2006/main">
  <p:tag name="TIMING" val="|31.9|0.9|0.8|0.7|0.7|0.5"/>
</p:tagLst>
</file>

<file path=ppt/tags/tag4.xml><?xml version="1.0" encoding="utf-8"?>
<p:tagLst xmlns:a="http://schemas.openxmlformats.org/drawingml/2006/main" xmlns:r="http://schemas.openxmlformats.org/officeDocument/2006/relationships" xmlns:p="http://schemas.openxmlformats.org/presentationml/2006/main">
  <p:tag name="TIMING" val="|15.3|20|2.7|15.3|0.4|17.3|0.5|2.1|0.5|0.8|0.6|16.2|0.4"/>
</p:tagLst>
</file>

<file path=ppt/tags/tag5.xml><?xml version="1.0" encoding="utf-8"?>
<p:tagLst xmlns:a="http://schemas.openxmlformats.org/drawingml/2006/main" xmlns:r="http://schemas.openxmlformats.org/officeDocument/2006/relationships" xmlns:p="http://schemas.openxmlformats.org/presentationml/2006/main">
  <p:tag name="TIMING" val="|7.3|7.2|64.8"/>
</p:tagLst>
</file>

<file path=ppt/tags/tag6.xml><?xml version="1.0" encoding="utf-8"?>
<p:tagLst xmlns:a="http://schemas.openxmlformats.org/drawingml/2006/main" xmlns:r="http://schemas.openxmlformats.org/officeDocument/2006/relationships" xmlns:p="http://schemas.openxmlformats.org/presentationml/2006/main">
  <p:tag name="TIMING" val="|17.8|17.1"/>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94389</TotalTime>
  <Words>708</Words>
  <Application>Microsoft Office PowerPoint</Application>
  <PresentationFormat>On-screen Show (4:3)</PresentationFormat>
  <Paragraphs>99</Paragraphs>
  <Slides>13</Slides>
  <Notes>0</Notes>
  <HiddenSlides>0</HiddenSlides>
  <MMClips>13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24"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The Gauss-Seidel method</vt:lpstr>
      <vt:lpstr>Introduction</vt:lpstr>
      <vt:lpstr>The Jacobi method</vt:lpstr>
      <vt:lpstr>The Gauss-Seidel method</vt:lpstr>
      <vt:lpstr>The Gauss-Seidel method</vt:lpstr>
      <vt:lpstr>The Gauss-Seidel method</vt:lpstr>
      <vt:lpstr>The Gauss-Seidel method</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1657</cp:revision>
  <dcterms:created xsi:type="dcterms:W3CDTF">2020-04-30T19:27:29Z</dcterms:created>
  <dcterms:modified xsi:type="dcterms:W3CDTF">2021-03-03T01:44:19Z</dcterms:modified>
</cp:coreProperties>
</file>